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notesMasterIdLst>
    <p:notesMasterId r:id="rId11"/>
  </p:notesMasterIdLst>
  <p:sldIdLst>
    <p:sldId id="256" r:id="rId2"/>
    <p:sldId id="260" r:id="rId3"/>
    <p:sldId id="262" r:id="rId4"/>
    <p:sldId id="258" r:id="rId5"/>
    <p:sldId id="261" r:id="rId6"/>
    <p:sldId id="257" r:id="rId7"/>
    <p:sldId id="263" r:id="rId8"/>
    <p:sldId id="264" r:id="rId9"/>
    <p:sldId id="259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599"/>
  </p:normalViewPr>
  <p:slideViewPr>
    <p:cSldViewPr snapToGrid="0">
      <p:cViewPr varScale="1">
        <p:scale>
          <a:sx n="90" d="100"/>
          <a:sy n="90" d="100"/>
        </p:scale>
        <p:origin x="23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4E87CB-8ED6-6142-BCDC-A39D2FD7A565}" type="datetimeFigureOut">
              <a:rPr kumimoji="1" lang="ja-JP" altLang="en-US" smtClean="0"/>
              <a:t>2019/3/30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ja-JP" altLang="en-US"/>
              <a:t>マスター テキストの書式設定
第 </a:t>
            </a:r>
            <a:r>
              <a:rPr kumimoji="1" lang="en-US" altLang="ja-JP"/>
              <a:t>2 </a:t>
            </a:r>
            <a:r>
              <a:rPr kumimoji="1" lang="ja-JP" altLang="en-US"/>
              <a:t>レベル
第 </a:t>
            </a:r>
            <a:r>
              <a:rPr kumimoji="1" lang="en-US" altLang="ja-JP"/>
              <a:t>3 </a:t>
            </a:r>
            <a:r>
              <a:rPr kumimoji="1" lang="ja-JP" altLang="en-US"/>
              <a:t>レベル
第 </a:t>
            </a:r>
            <a:r>
              <a:rPr kumimoji="1" lang="en-US" altLang="ja-JP"/>
              <a:t>4 </a:t>
            </a:r>
            <a:r>
              <a:rPr kumimoji="1" lang="ja-JP" altLang="en-US"/>
              <a:t>レベル
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C3C794-AE08-1441-B0C5-7ADB63C57FF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20705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Kaggle, an online community of data scientists and machine learners under Google. </a:t>
            </a:r>
          </a:p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C3C794-AE08-1441-B0C5-7ADB63C57FF2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123570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7586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206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0604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9246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7959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628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9703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9788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28745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1907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37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2414CC40-B8CA-4348-B2AD-411380B4BCBD}" type="datetimeFigureOut">
              <a:rPr lang="en-US" smtClean="0"/>
              <a:t>3/30/19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983A1982-E378-4168-9080-75BE05575DD2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0644675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blastchar/telco-customer-churn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364A2D-1A86-4992-9D5A-D240C760E5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234497"/>
          </a:xfrm>
        </p:spPr>
        <p:txBody>
          <a:bodyPr/>
          <a:lstStyle/>
          <a:p>
            <a:r>
              <a:rPr lang="en-US" dirty="0"/>
              <a:t>C2C Hackathon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8FC2A12-DFAF-4E3C-9E9F-141E81AD11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2254929"/>
            <a:ext cx="10993546" cy="830838"/>
          </a:xfrm>
        </p:spPr>
        <p:txBody>
          <a:bodyPr>
            <a:normAutofit/>
          </a:bodyPr>
          <a:lstStyle/>
          <a:p>
            <a:r>
              <a:rPr lang="en-US" sz="1500" dirty="0"/>
              <a:t>Team </a:t>
            </a:r>
            <a:r>
              <a:rPr lang="en-US" sz="1500" dirty="0" err="1"/>
              <a:t>Weeb</a:t>
            </a:r>
            <a:r>
              <a:rPr lang="en-US" sz="1500" dirty="0"/>
              <a:t> Presents </a:t>
            </a:r>
          </a:p>
          <a:p>
            <a:r>
              <a:rPr lang="en-US" dirty="0"/>
              <a:t>the churn Preventer</a:t>
            </a:r>
            <a:r>
              <a:rPr lang="ja-JP" altLang="en-US" dirty="0"/>
              <a:t>（仮）</a:t>
            </a:r>
            <a:endParaRPr lang="en-US" dirty="0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CBF36A8F-18E0-6E4B-AE2F-5BFDC4570C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8537" y="2540075"/>
            <a:ext cx="2322094" cy="5456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2804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7357EB-B97C-490F-A832-AC6023427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40BBD6-F5AF-4F6C-90EA-7104B3F515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spcAft>
                <a:spcPts val="1200"/>
              </a:spcAft>
            </a:pPr>
            <a:r>
              <a:rPr lang="en-US" dirty="0"/>
              <a:t>Churn rate is a critical metric for companies whose customers pay on a recurring basis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This metric is especially important for T-Mobile, which pays exceptional attention to customer experience</a:t>
            </a:r>
          </a:p>
          <a:p>
            <a:pPr>
              <a:spcAft>
                <a:spcPts val="1200"/>
              </a:spcAft>
            </a:pPr>
            <a:r>
              <a:rPr lang="en-US" dirty="0"/>
              <a:t>By predicting potential churning customers, T-Mobile would be able to look into those individuals closely and see what can be done to retain them</a:t>
            </a:r>
          </a:p>
          <a:p>
            <a:pPr marL="1971400" lvl="6" indent="0">
              <a:buNone/>
            </a:pPr>
            <a:endParaRPr lang="en-US" sz="3200" b="1" dirty="0"/>
          </a:p>
        </p:txBody>
      </p:sp>
      <p:grpSp>
        <p:nvGrpSpPr>
          <p:cNvPr id="27" name="グループ化 26">
            <a:extLst>
              <a:ext uri="{FF2B5EF4-FFF2-40B4-BE49-F238E27FC236}">
                <a16:creationId xmlns:a16="http://schemas.microsoft.com/office/drawing/2014/main" id="{FF8F398F-0711-7E42-BBB0-8AEBBEAF9467}"/>
              </a:ext>
            </a:extLst>
          </p:cNvPr>
          <p:cNvGrpSpPr/>
          <p:nvPr/>
        </p:nvGrpSpPr>
        <p:grpSpPr>
          <a:xfrm>
            <a:off x="1511922" y="4019647"/>
            <a:ext cx="9460878" cy="709867"/>
            <a:chOff x="1913021" y="5438270"/>
            <a:chExt cx="9460878" cy="709867"/>
          </a:xfrm>
        </p:grpSpPr>
        <p:sp>
          <p:nvSpPr>
            <p:cNvPr id="4" name="角丸四角形 3">
              <a:extLst>
                <a:ext uri="{FF2B5EF4-FFF2-40B4-BE49-F238E27FC236}">
                  <a16:creationId xmlns:a16="http://schemas.microsoft.com/office/drawing/2014/main" id="{436D5D01-FDEA-B44A-935F-541C42DB9275}"/>
                </a:ext>
              </a:extLst>
            </p:cNvPr>
            <p:cNvSpPr/>
            <p:nvPr/>
          </p:nvSpPr>
          <p:spPr>
            <a:xfrm>
              <a:off x="1913021" y="5438274"/>
              <a:ext cx="1455821" cy="7098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000" dirty="0"/>
                <a:t>Potential Churn</a:t>
              </a:r>
              <a:endParaRPr kumimoji="1" lang="ja-JP" altLang="en-US" sz="2000"/>
            </a:p>
          </p:txBody>
        </p:sp>
        <p:sp>
          <p:nvSpPr>
            <p:cNvPr id="5" name="角丸四角形 4">
              <a:extLst>
                <a:ext uri="{FF2B5EF4-FFF2-40B4-BE49-F238E27FC236}">
                  <a16:creationId xmlns:a16="http://schemas.microsoft.com/office/drawing/2014/main" id="{C5E9363E-66C4-A546-A1D2-D669D9972FA4}"/>
                </a:ext>
              </a:extLst>
            </p:cNvPr>
            <p:cNvSpPr/>
            <p:nvPr/>
          </p:nvSpPr>
          <p:spPr>
            <a:xfrm>
              <a:off x="4159001" y="5438270"/>
              <a:ext cx="1455821" cy="7098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000" dirty="0"/>
                <a:t>Proper Reaction</a:t>
              </a:r>
              <a:endParaRPr kumimoji="1" lang="ja-JP" altLang="en-US" sz="2000"/>
            </a:p>
          </p:txBody>
        </p:sp>
        <p:sp>
          <p:nvSpPr>
            <p:cNvPr id="6" name="角丸四角形 5">
              <a:extLst>
                <a:ext uri="{FF2B5EF4-FFF2-40B4-BE49-F238E27FC236}">
                  <a16:creationId xmlns:a16="http://schemas.microsoft.com/office/drawing/2014/main" id="{D802EFC3-07CF-4D45-BBAF-57FF6E3F0BE3}"/>
                </a:ext>
              </a:extLst>
            </p:cNvPr>
            <p:cNvSpPr/>
            <p:nvPr/>
          </p:nvSpPr>
          <p:spPr>
            <a:xfrm>
              <a:off x="6404981" y="5438272"/>
              <a:ext cx="1455821" cy="7098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000" dirty="0"/>
                <a:t>High Retention</a:t>
              </a:r>
              <a:endParaRPr kumimoji="1" lang="ja-JP" altLang="en-US" sz="2000"/>
            </a:p>
          </p:txBody>
        </p:sp>
        <p:cxnSp>
          <p:nvCxnSpPr>
            <p:cNvPr id="8" name="直線矢印コネクタ 7">
              <a:extLst>
                <a:ext uri="{FF2B5EF4-FFF2-40B4-BE49-F238E27FC236}">
                  <a16:creationId xmlns:a16="http://schemas.microsoft.com/office/drawing/2014/main" id="{D317E407-2EB7-254A-9C95-03CD18016AF0}"/>
                </a:ext>
              </a:extLst>
            </p:cNvPr>
            <p:cNvCxnSpPr>
              <a:cxnSpLocks/>
              <a:stCxn id="4" idx="3"/>
              <a:endCxn id="5" idx="1"/>
            </p:cNvCxnSpPr>
            <p:nvPr/>
          </p:nvCxnSpPr>
          <p:spPr>
            <a:xfrm flipV="1">
              <a:off x="3368842" y="5793202"/>
              <a:ext cx="790159" cy="4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矢印コネクタ 10">
              <a:extLst>
                <a:ext uri="{FF2B5EF4-FFF2-40B4-BE49-F238E27FC236}">
                  <a16:creationId xmlns:a16="http://schemas.microsoft.com/office/drawing/2014/main" id="{AA9BF30E-C046-4A46-819B-B38CAA7D5A97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614822" y="5793202"/>
              <a:ext cx="790159" cy="2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角丸四角形 12">
              <a:extLst>
                <a:ext uri="{FF2B5EF4-FFF2-40B4-BE49-F238E27FC236}">
                  <a16:creationId xmlns:a16="http://schemas.microsoft.com/office/drawing/2014/main" id="{AC671A5D-FE0B-5846-A683-894B4C9F0203}"/>
                </a:ext>
              </a:extLst>
            </p:cNvPr>
            <p:cNvSpPr/>
            <p:nvPr/>
          </p:nvSpPr>
          <p:spPr>
            <a:xfrm>
              <a:off x="8650961" y="5438272"/>
              <a:ext cx="2722938" cy="70986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2000" dirty="0"/>
                <a:t>Service ↑ &amp; Customer Satisfaction ↑</a:t>
              </a:r>
              <a:endParaRPr kumimoji="1" lang="ja-JP" altLang="en-US" sz="2000"/>
            </a:p>
          </p:txBody>
        </p:sp>
        <p:cxnSp>
          <p:nvCxnSpPr>
            <p:cNvPr id="14" name="直線矢印コネクタ 13">
              <a:extLst>
                <a:ext uri="{FF2B5EF4-FFF2-40B4-BE49-F238E27FC236}">
                  <a16:creationId xmlns:a16="http://schemas.microsoft.com/office/drawing/2014/main" id="{9E9BF8BD-9841-2F4B-86E9-75C17358A06F}"/>
                </a:ext>
              </a:extLst>
            </p:cNvPr>
            <p:cNvCxnSpPr>
              <a:cxnSpLocks/>
              <a:stCxn id="6" idx="3"/>
              <a:endCxn id="13" idx="1"/>
            </p:cNvCxnSpPr>
            <p:nvPr/>
          </p:nvCxnSpPr>
          <p:spPr>
            <a:xfrm>
              <a:off x="7860802" y="5793204"/>
              <a:ext cx="790159" cy="0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69515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A9DADD-909B-415E-A28B-2A7F637C34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B7CA73-2B70-470B-AD0A-D7F72DD382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>
              <a:spcAft>
                <a:spcPts val="1200"/>
              </a:spcAft>
            </a:pPr>
            <a:r>
              <a:rPr lang="en-US" dirty="0"/>
              <a:t>The Telco Customer Churn dataset obtained from Kaggle [1] </a:t>
            </a:r>
          </a:p>
          <a:p>
            <a:pPr>
              <a:spcAft>
                <a:spcPts val="1200"/>
              </a:spcAft>
            </a:pPr>
            <a:r>
              <a:rPr lang="en-US" dirty="0"/>
              <a:t>7043 instances of customer data</a:t>
            </a:r>
          </a:p>
          <a:p>
            <a:pPr>
              <a:spcAft>
                <a:spcPts val="1200"/>
              </a:spcAft>
            </a:pPr>
            <a:r>
              <a:rPr lang="en-US" dirty="0"/>
              <a:t>21 features (including the target feature “Churn”)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19 out of 21 (e</a:t>
            </a:r>
            <a:r>
              <a:rPr lang="en-US" altLang="ja-JP" dirty="0"/>
              <a:t>xcluding target feature and customer ID</a:t>
            </a:r>
            <a:r>
              <a:rPr lang="en-US" dirty="0"/>
              <a:t>) relevant for the study of customer retention programs</a:t>
            </a:r>
          </a:p>
          <a:p>
            <a:pPr lvl="1">
              <a:spcAft>
                <a:spcPts val="1200"/>
              </a:spcAft>
            </a:pPr>
            <a:r>
              <a:rPr lang="en-US" dirty="0"/>
              <a:t>Rather generic but still provide a feasible approach for T-Mobile to conduct a similar program by substituting with its own data</a:t>
            </a:r>
          </a:p>
        </p:txBody>
      </p:sp>
    </p:spTree>
    <p:extLst>
      <p:ext uri="{BB962C8B-B14F-4D97-AF65-F5344CB8AC3E}">
        <p14:creationId xmlns:p14="http://schemas.microsoft.com/office/powerpoint/2010/main" val="31554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4A0A37B-8B47-4632-944B-91ABEF0F7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Measuring metrics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06598EA-C92E-4BDB-95FF-8EFB3164E483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9629" y="2363912"/>
                <a:ext cx="11141179" cy="3415452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14000"/>
                  </a:lnSpc>
                  <a:spcBef>
                    <a:spcPts val="1200"/>
                  </a:spcBef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𝑅𝑒𝑐𝑎𝑙𝑙</m:t>
                      </m:r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 panose="020405030504060302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𝑇𝑟𝑢𝑒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𝑃𝑜𝑠𝑖𝑡𝑖𝑣𝑒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+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𝐹𝑎𝑙𝑠𝑒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𝑁𝑒𝑔𝑎𝑡𝑖𝑣𝑒</m:t>
                          </m:r>
                        </m:den>
                      </m:f>
                    </m:oMath>
                  </m:oMathPara>
                </a14:m>
                <a:endParaRPr lang="en-US" dirty="0"/>
              </a:p>
              <a:p>
                <a:pPr marL="0" indent="0">
                  <a:lnSpc>
                    <a:spcPct val="114000"/>
                  </a:lnSpc>
                  <a:spcBef>
                    <a:spcPts val="1200"/>
                  </a:spcBef>
                  <a:buNone/>
                </a:pPr>
                <a:endParaRPr lang="en-US" dirty="0"/>
              </a:p>
              <a:p>
                <a:pPr>
                  <a:lnSpc>
                    <a:spcPct val="114000"/>
                  </a:lnSpc>
                  <a:spcBef>
                    <a:spcPts val="1200"/>
                  </a:spcBef>
                </a:pPr>
                <a:r>
                  <a:rPr lang="en-US" dirty="0"/>
                  <a:t>Would like to reduce the case of False Negative, and thus, target high recall</a:t>
                </a:r>
              </a:p>
              <a:p>
                <a:pPr>
                  <a:lnSpc>
                    <a:spcPct val="114000"/>
                  </a:lnSpc>
                  <a:spcBef>
                    <a:spcPts val="1200"/>
                  </a:spcBef>
                </a:pPr>
                <a:r>
                  <a:rPr lang="en-US" dirty="0"/>
                  <a:t>Does not hurt to have False Positive in this case as the response always tries to retain customers</a:t>
                </a:r>
              </a:p>
            </p:txBody>
          </p:sp>
        </mc:Choice>
        <mc:Fallback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806598EA-C92E-4BDB-95FF-8EFB3164E483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9629" y="2363912"/>
                <a:ext cx="11141179" cy="3415452"/>
              </a:xfrm>
              <a:blipFill>
                <a:blip r:embed="rId2"/>
                <a:stretch>
                  <a:fillRect l="-114"/>
                </a:stretch>
              </a:blipFill>
            </p:spPr>
            <p:txBody>
              <a:bodyPr/>
              <a:lstStyle/>
              <a:p>
                <a:r>
                  <a:rPr lang="ja-JP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78431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28D39-C40C-45EC-BDF7-AFC4210181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B19447-41B0-4F19-864A-BF73C5E0CE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Decision Tree</a:t>
            </a:r>
          </a:p>
          <a:p>
            <a:pPr lvl="1"/>
            <a:r>
              <a:rPr lang="en-US" dirty="0"/>
              <a:t>Fast training time, less complex</a:t>
            </a:r>
          </a:p>
          <a:p>
            <a:r>
              <a:rPr lang="en-US" dirty="0"/>
              <a:t>Support Vector Machine</a:t>
            </a:r>
          </a:p>
          <a:p>
            <a:pPr lvl="1"/>
            <a:r>
              <a:rPr lang="en-US" dirty="0"/>
              <a:t>Medium training time, relative high complexity, </a:t>
            </a:r>
          </a:p>
          <a:p>
            <a:r>
              <a:rPr lang="en-US" dirty="0"/>
              <a:t>Neural Network</a:t>
            </a:r>
          </a:p>
          <a:p>
            <a:pPr lvl="1"/>
            <a:r>
              <a:rPr lang="en-US" dirty="0"/>
              <a:t>Slow training time, low query time, high complexity</a:t>
            </a:r>
          </a:p>
          <a:p>
            <a:pPr lvl="1"/>
            <a:endParaRPr lang="en-US" dirty="0"/>
          </a:p>
        </p:txBody>
      </p:sp>
      <p:graphicFrame>
        <p:nvGraphicFramePr>
          <p:cNvPr id="4" name="表 3">
            <a:extLst>
              <a:ext uri="{FF2B5EF4-FFF2-40B4-BE49-F238E27FC236}">
                <a16:creationId xmlns:a16="http://schemas.microsoft.com/office/drawing/2014/main" id="{9B475C33-F02A-5245-97DB-EB86DAA09F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84249027"/>
              </p:ext>
            </p:extLst>
          </p:nvPr>
        </p:nvGraphicFramePr>
        <p:xfrm>
          <a:off x="3119352" y="4746279"/>
          <a:ext cx="595329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7080">
                  <a:extLst>
                    <a:ext uri="{9D8B030D-6E8A-4147-A177-3AD203B41FA5}">
                      <a16:colId xmlns:a16="http://schemas.microsoft.com/office/drawing/2014/main" val="2556209288"/>
                    </a:ext>
                  </a:extLst>
                </a:gridCol>
                <a:gridCol w="1328738">
                  <a:extLst>
                    <a:ext uri="{9D8B030D-6E8A-4147-A177-3AD203B41FA5}">
                      <a16:colId xmlns:a16="http://schemas.microsoft.com/office/drawing/2014/main" val="1219200089"/>
                    </a:ext>
                  </a:extLst>
                </a:gridCol>
                <a:gridCol w="1328738">
                  <a:extLst>
                    <a:ext uri="{9D8B030D-6E8A-4147-A177-3AD203B41FA5}">
                      <a16:colId xmlns:a16="http://schemas.microsoft.com/office/drawing/2014/main" val="3421657577"/>
                    </a:ext>
                  </a:extLst>
                </a:gridCol>
                <a:gridCol w="1328738">
                  <a:extLst>
                    <a:ext uri="{9D8B030D-6E8A-4147-A177-3AD203B41FA5}">
                      <a16:colId xmlns:a16="http://schemas.microsoft.com/office/drawing/2014/main" val="31601489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DT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SVM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NN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218159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Accuracy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78 %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77 %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77 %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33886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Recall*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46 %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15 %</a:t>
                      </a:r>
                      <a:endParaRPr kumimoji="1" lang="ja-JP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dirty="0"/>
                        <a:t>68 %</a:t>
                      </a:r>
                      <a:endParaRPr kumimoji="1" lang="ja-JP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459982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1469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A9E12498-EBC3-4D70-B285-A049AAE28F0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7347" r="71760" b="9796"/>
          <a:stretch/>
        </p:blipFill>
        <p:spPr>
          <a:xfrm>
            <a:off x="431181" y="2017123"/>
            <a:ext cx="3657600" cy="4579437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86BFCEC-A2E5-427F-955E-DE27B52746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577" r="71761" b="11565"/>
          <a:stretch/>
        </p:blipFill>
        <p:spPr>
          <a:xfrm>
            <a:off x="4267200" y="2017124"/>
            <a:ext cx="3657600" cy="4579437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EA5A60D-C7B0-4543-9B83-6AB377EBA1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2584" r="71760" b="14559"/>
          <a:stretch/>
        </p:blipFill>
        <p:spPr>
          <a:xfrm>
            <a:off x="8103219" y="2017122"/>
            <a:ext cx="3657600" cy="4579437"/>
          </a:xfrm>
          <a:prstGeom prst="rect">
            <a:avLst/>
          </a:prstGeom>
        </p:spPr>
      </p:pic>
      <p:sp>
        <p:nvSpPr>
          <p:cNvPr id="16" name="椭圆 15">
            <a:extLst>
              <a:ext uri="{FF2B5EF4-FFF2-40B4-BE49-F238E27FC236}">
                <a16:creationId xmlns:a16="http://schemas.microsoft.com/office/drawing/2014/main" id="{ECBB8242-7FF6-4336-880A-DB847639FDF2}"/>
              </a:ext>
            </a:extLst>
          </p:cNvPr>
          <p:cNvSpPr/>
          <p:nvPr/>
        </p:nvSpPr>
        <p:spPr>
          <a:xfrm>
            <a:off x="2343705" y="4910831"/>
            <a:ext cx="337352" cy="1509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919EAD48-B871-4F07-93E4-4850370475CB}"/>
              </a:ext>
            </a:extLst>
          </p:cNvPr>
          <p:cNvSpPr/>
          <p:nvPr/>
        </p:nvSpPr>
        <p:spPr>
          <a:xfrm>
            <a:off x="6180338" y="4910831"/>
            <a:ext cx="337352" cy="1509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FEA16CB6-FF27-4933-8AFF-FF0774ADAD53}"/>
              </a:ext>
            </a:extLst>
          </p:cNvPr>
          <p:cNvSpPr/>
          <p:nvPr/>
        </p:nvSpPr>
        <p:spPr>
          <a:xfrm>
            <a:off x="10025849" y="4910831"/>
            <a:ext cx="337352" cy="150921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1B79B2D6-F43B-48B3-AFED-C3BABA2D14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663" y="381975"/>
            <a:ext cx="10515600" cy="1325563"/>
          </a:xfrm>
        </p:spPr>
        <p:txBody>
          <a:bodyPr/>
          <a:lstStyle/>
          <a:p>
            <a:r>
              <a:rPr lang="en-US" dirty="0"/>
              <a:t>Measuring Metric:  Recall</a:t>
            </a:r>
          </a:p>
        </p:txBody>
      </p:sp>
    </p:spTree>
    <p:extLst>
      <p:ext uri="{BB962C8B-B14F-4D97-AF65-F5344CB8AC3E}">
        <p14:creationId xmlns:p14="http://schemas.microsoft.com/office/powerpoint/2010/main" val="355031498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07F49D-81FF-45A1-857F-472387E97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E123465-EE9F-4997-B919-B0A11C8560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/To do</a:t>
            </a:r>
          </a:p>
        </p:txBody>
      </p:sp>
    </p:spTree>
    <p:extLst>
      <p:ext uri="{BB962C8B-B14F-4D97-AF65-F5344CB8AC3E}">
        <p14:creationId xmlns:p14="http://schemas.microsoft.com/office/powerpoint/2010/main" val="25045726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9ECA3-F023-478F-944D-266A05F3C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4792B3D-356A-4ED5-A616-D135509F75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Once feedback is obtained for new data, we can apply boosting on the current model periodically to maintain/improve its accuracy</a:t>
            </a:r>
          </a:p>
          <a:p>
            <a:pPr lvl="1"/>
            <a:r>
              <a:rPr lang="en-US" dirty="0"/>
              <a:t>Little worry about overfitting as old generations still serve certain weights in the new model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4336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09CB20-B00F-4CDE-AFC4-1BA535767C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66FEA57-84B2-4F16-8ABE-BE9DC5B6A3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r>
              <a:rPr lang="en-US" dirty="0"/>
              <a:t>[1] Telco Customer Churn – [</a:t>
            </a:r>
            <a:r>
              <a:rPr lang="en-US" dirty="0">
                <a:hlinkClick r:id="rId2"/>
              </a:rPr>
              <a:t>https://www.kaggle.com/blastchar/telco-customer-churn</a:t>
            </a:r>
            <a:r>
              <a:rPr lang="en-US" dirty="0"/>
              <a:t>]</a:t>
            </a:r>
          </a:p>
        </p:txBody>
      </p:sp>
    </p:spTree>
    <p:extLst>
      <p:ext uri="{BB962C8B-B14F-4D97-AF65-F5344CB8AC3E}">
        <p14:creationId xmlns:p14="http://schemas.microsoft.com/office/powerpoint/2010/main" val="3132077329"/>
      </p:ext>
    </p:extLst>
  </p:cSld>
  <p:clrMapOvr>
    <a:masterClrMapping/>
  </p:clrMapOvr>
</p:sld>
</file>

<file path=ppt/theme/theme1.xml><?xml version="1.0" encoding="utf-8"?>
<a:theme xmlns:a="http://schemas.openxmlformats.org/drawingml/2006/main" name="红利">
  <a:themeElements>
    <a:clrScheme name="赤紫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红利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红利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TM03457464[[fn=红利]]</Template>
  <TotalTime>121</TotalTime>
  <Words>321</Words>
  <Application>Microsoft Macintosh PowerPoint</Application>
  <PresentationFormat>ワイド画面</PresentationFormat>
  <Paragraphs>50</Paragraphs>
  <Slides>9</Slides>
  <Notes>1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9</vt:i4>
      </vt:variant>
    </vt:vector>
  </HeadingPairs>
  <TitlesOfParts>
    <vt:vector size="16" baseType="lpstr">
      <vt:lpstr>HGｺﾞｼｯｸE</vt:lpstr>
      <vt:lpstr>华文中宋</vt:lpstr>
      <vt:lpstr>游ゴシック</vt:lpstr>
      <vt:lpstr>Cambria Math</vt:lpstr>
      <vt:lpstr>Gill Sans MT</vt:lpstr>
      <vt:lpstr>Wingdings 2</vt:lpstr>
      <vt:lpstr>红利</vt:lpstr>
      <vt:lpstr>C2C Hackathon</vt:lpstr>
      <vt:lpstr>Motivation</vt:lpstr>
      <vt:lpstr>Dataset</vt:lpstr>
      <vt:lpstr>Measuring metrics</vt:lpstr>
      <vt:lpstr>Model Selection</vt:lpstr>
      <vt:lpstr>Measuring Metric:  Recall</vt:lpstr>
      <vt:lpstr>Demo</vt:lpstr>
      <vt:lpstr>Future Development</vt:lpstr>
      <vt:lpstr>Reference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Ge, Jiawen</dc:creator>
  <cp:lastModifiedBy>高井 優志</cp:lastModifiedBy>
  <cp:revision>40</cp:revision>
  <dcterms:created xsi:type="dcterms:W3CDTF">2019-03-30T10:24:25Z</dcterms:created>
  <dcterms:modified xsi:type="dcterms:W3CDTF">2019-03-30T17:25:12Z</dcterms:modified>
</cp:coreProperties>
</file>

<file path=docProps/thumbnail.jpeg>
</file>